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6858000" cy="9906000" type="A4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7" d="100"/>
          <a:sy n="77" d="100"/>
        </p:scale>
        <p:origin x="-2238" y="150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71773-0D74-4579-8284-684E4960655B}" type="datetimeFigureOut">
              <a:rPr lang="es-ES" smtClean="0"/>
              <a:pPr/>
              <a:t>11/12/2012</a:t>
            </a:fld>
            <a:endParaRPr lang="ca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1C210-EB56-4FDB-8146-15688B253D9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C210-EB56-4FDB-8146-15688B253D95}" type="slidenum">
              <a:rPr lang="ca-ES" smtClean="0"/>
              <a:pPr/>
              <a:t>1</a:t>
            </a:fld>
            <a:endParaRPr lang="ca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B311-C458-4DAF-BA84-BC0A4B4C770B}" type="datetimeFigureOut">
              <a:rPr lang="es-ES" smtClean="0"/>
              <a:pPr/>
              <a:t>11/12/2012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C05F-6EBC-43D9-9AC6-B8FC8DFFB8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B311-C458-4DAF-BA84-BC0A4B4C770B}" type="datetimeFigureOut">
              <a:rPr lang="es-ES" smtClean="0"/>
              <a:pPr/>
              <a:t>11/12/2012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C05F-6EBC-43D9-9AC6-B8FC8DFFB8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B311-C458-4DAF-BA84-BC0A4B4C770B}" type="datetimeFigureOut">
              <a:rPr lang="es-ES" smtClean="0"/>
              <a:pPr/>
              <a:t>11/12/2012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C05F-6EBC-43D9-9AC6-B8FC8DFFB8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B311-C458-4DAF-BA84-BC0A4B4C770B}" type="datetimeFigureOut">
              <a:rPr lang="es-ES" smtClean="0"/>
              <a:pPr/>
              <a:t>11/12/2012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C05F-6EBC-43D9-9AC6-B8FC8DFFB8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B311-C458-4DAF-BA84-BC0A4B4C770B}" type="datetimeFigureOut">
              <a:rPr lang="es-ES" smtClean="0"/>
              <a:pPr/>
              <a:t>11/12/2012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C05F-6EBC-43D9-9AC6-B8FC8DFFB8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B311-C458-4DAF-BA84-BC0A4B4C770B}" type="datetimeFigureOut">
              <a:rPr lang="es-ES" smtClean="0"/>
              <a:pPr/>
              <a:t>11/12/2012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C05F-6EBC-43D9-9AC6-B8FC8DFFB8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B311-C458-4DAF-BA84-BC0A4B4C770B}" type="datetimeFigureOut">
              <a:rPr lang="es-ES" smtClean="0"/>
              <a:pPr/>
              <a:t>11/12/2012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C05F-6EBC-43D9-9AC6-B8FC8DFFB8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B311-C458-4DAF-BA84-BC0A4B4C770B}" type="datetimeFigureOut">
              <a:rPr lang="es-ES" smtClean="0"/>
              <a:pPr/>
              <a:t>11/12/2012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C05F-6EBC-43D9-9AC6-B8FC8DFFB8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B311-C458-4DAF-BA84-BC0A4B4C770B}" type="datetimeFigureOut">
              <a:rPr lang="es-ES" smtClean="0"/>
              <a:pPr/>
              <a:t>11/12/2012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C05F-6EBC-43D9-9AC6-B8FC8DFFB8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B311-C458-4DAF-BA84-BC0A4B4C770B}" type="datetimeFigureOut">
              <a:rPr lang="es-ES" smtClean="0"/>
              <a:pPr/>
              <a:t>11/12/2012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C05F-6EBC-43D9-9AC6-B8FC8DFFB8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B311-C458-4DAF-BA84-BC0A4B4C770B}" type="datetimeFigureOut">
              <a:rPr lang="es-ES" smtClean="0"/>
              <a:pPr/>
              <a:t>11/12/2012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C05F-6EBC-43D9-9AC6-B8FC8DFFB8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9B311-C458-4DAF-BA84-BC0A4B4C770B}" type="datetimeFigureOut">
              <a:rPr lang="es-ES" smtClean="0"/>
              <a:pPr/>
              <a:t>11/12/2012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CC05F-6EBC-43D9-9AC6-B8FC8DFFB8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24 Imagen" descr="dea di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8" y="6524636"/>
            <a:ext cx="720118" cy="9651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15 Llamada de flecha hacia abajo"/>
          <p:cNvSpPr/>
          <p:nvPr/>
        </p:nvSpPr>
        <p:spPr>
          <a:xfrm>
            <a:off x="142852" y="4452934"/>
            <a:ext cx="1785950" cy="714380"/>
          </a:xfrm>
          <a:prstGeom prst="downArrowCallout">
            <a:avLst>
              <a:gd name="adj1" fmla="val 25000"/>
              <a:gd name="adj2" fmla="val 25000"/>
              <a:gd name="adj3" fmla="val 31554"/>
              <a:gd name="adj4" fmla="val 48900"/>
            </a:avLst>
          </a:prstGeom>
          <a:ln/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2400" b="1" dirty="0" smtClean="0">
                <a:solidFill>
                  <a:schemeClr val="tx1"/>
                </a:solidFill>
              </a:rPr>
              <a:t>RESPIRA</a:t>
            </a:r>
            <a:endParaRPr lang="ca-ES" sz="2400" b="1" dirty="0">
              <a:solidFill>
                <a:schemeClr val="tx1"/>
              </a:solidFill>
            </a:endParaRPr>
          </a:p>
        </p:txBody>
      </p:sp>
      <p:sp>
        <p:nvSpPr>
          <p:cNvPr id="18" name="17 Llamada de flecha hacia abajo"/>
          <p:cNvSpPr/>
          <p:nvPr/>
        </p:nvSpPr>
        <p:spPr>
          <a:xfrm>
            <a:off x="214290" y="5738818"/>
            <a:ext cx="1714512" cy="785818"/>
          </a:xfrm>
          <a:prstGeom prst="downArrowCallout">
            <a:avLst>
              <a:gd name="adj1" fmla="val 25000"/>
              <a:gd name="adj2" fmla="val 25000"/>
              <a:gd name="adj3" fmla="val 33107"/>
              <a:gd name="adj4" fmla="val 52448"/>
            </a:avLst>
          </a:prstGeom>
          <a:solidFill>
            <a:srgbClr val="92D050"/>
          </a:solidFill>
          <a:ln/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2400" b="1" dirty="0" smtClean="0">
                <a:solidFill>
                  <a:schemeClr val="tx1"/>
                </a:solidFill>
              </a:rPr>
              <a:t>DEA</a:t>
            </a:r>
            <a:endParaRPr lang="ca-ES" sz="2400" b="1" dirty="0">
              <a:solidFill>
                <a:schemeClr val="tx1"/>
              </a:solidFill>
            </a:endParaRPr>
          </a:p>
        </p:txBody>
      </p:sp>
      <p:pic>
        <p:nvPicPr>
          <p:cNvPr id="10" name="9 Imagen" descr="CADENA PL 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881034"/>
            <a:ext cx="6858000" cy="2439502"/>
          </a:xfrm>
          <a:prstGeom prst="rect">
            <a:avLst/>
          </a:prstGeom>
        </p:spPr>
      </p:pic>
      <p:pic>
        <p:nvPicPr>
          <p:cNvPr id="5" name="4 Imagen" descr="logo_aj_gualb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857232" cy="1128508"/>
          </a:xfrm>
          <a:prstGeom prst="rect">
            <a:avLst/>
          </a:prstGeom>
        </p:spPr>
      </p:pic>
      <p:pic>
        <p:nvPicPr>
          <p:cNvPr id="6" name="5 Imagen" descr="ad7393512eb41e3c605e006388f41679.bmp"/>
          <p:cNvPicPr>
            <a:picLocks noChangeAspect="1"/>
          </p:cNvPicPr>
          <p:nvPr/>
        </p:nvPicPr>
        <p:blipFill>
          <a:blip r:embed="rId6" cstate="print"/>
          <a:srcRect l="3125" r="3125" b="3093"/>
          <a:stretch>
            <a:fillRect/>
          </a:stretch>
        </p:blipFill>
        <p:spPr>
          <a:xfrm>
            <a:off x="5922597" y="0"/>
            <a:ext cx="935402" cy="1023910"/>
          </a:xfrm>
          <a:prstGeom prst="rect">
            <a:avLst/>
          </a:prstGeom>
          <a:ln>
            <a:noFill/>
          </a:ln>
        </p:spPr>
      </p:pic>
      <p:sp>
        <p:nvSpPr>
          <p:cNvPr id="7" name="6 CuadroTexto"/>
          <p:cNvSpPr txBox="1"/>
          <p:nvPr/>
        </p:nvSpPr>
        <p:spPr>
          <a:xfrm>
            <a:off x="785794" y="0"/>
            <a:ext cx="4929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008000"/>
                </a:solidFill>
              </a:rPr>
              <a:t>PROTOCOL MUNICIPAL D’ACTUACIÓ PER FER ÚS DEL DESFIBRIL·LADOR</a:t>
            </a:r>
          </a:p>
        </p:txBody>
      </p:sp>
      <p:sp>
        <p:nvSpPr>
          <p:cNvPr id="52" name="51 CuadroTexto"/>
          <p:cNvSpPr txBox="1"/>
          <p:nvPr/>
        </p:nvSpPr>
        <p:spPr>
          <a:xfrm>
            <a:off x="0" y="9505890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a-ES" dirty="0" smtClean="0">
                <a:solidFill>
                  <a:schemeClr val="tx1"/>
                </a:solidFill>
              </a:rPr>
              <a:t>EN ACABAT, CAL ENTREGAR EL DEA A UN MEMBRE DE L’EQUIP DEA</a:t>
            </a:r>
            <a:endParaRPr lang="ca-ES" dirty="0">
              <a:solidFill>
                <a:schemeClr val="tx1"/>
              </a:solidFill>
            </a:endParaRPr>
          </a:p>
        </p:txBody>
      </p:sp>
      <p:sp>
        <p:nvSpPr>
          <p:cNvPr id="24" name="23 Llamada de flecha a la derecha"/>
          <p:cNvSpPr/>
          <p:nvPr/>
        </p:nvSpPr>
        <p:spPr>
          <a:xfrm>
            <a:off x="142852" y="7739082"/>
            <a:ext cx="1785950" cy="714380"/>
          </a:xfrm>
          <a:prstGeom prst="rightArrowCallout">
            <a:avLst>
              <a:gd name="adj1" fmla="val 55962"/>
              <a:gd name="adj2" fmla="val 50000"/>
              <a:gd name="adj3" fmla="val 47050"/>
              <a:gd name="adj4" fmla="val 75244"/>
            </a:avLst>
          </a:prstGeom>
          <a:ln/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2400" b="1" dirty="0" smtClean="0">
                <a:solidFill>
                  <a:sysClr val="windowText" lastClr="000000"/>
                </a:solidFill>
              </a:rPr>
              <a:t>NO RESPON</a:t>
            </a:r>
            <a:endParaRPr lang="ca-ES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42" name="Redondear rectángulo de esquina del mismo lado 4"/>
          <p:cNvSpPr/>
          <p:nvPr/>
        </p:nvSpPr>
        <p:spPr>
          <a:xfrm>
            <a:off x="2000264" y="3095612"/>
            <a:ext cx="4714884" cy="357190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-114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ca-ES" dirty="0" smtClean="0">
                <a:solidFill>
                  <a:schemeClr val="tx1"/>
                </a:solidFill>
              </a:rPr>
              <a:t>PREGUNTAR: ES TROBA BÉ? </a:t>
            </a:r>
            <a:r>
              <a:rPr lang="ca-ES" b="1" dirty="0" smtClean="0">
                <a:solidFill>
                  <a:schemeClr val="tx1"/>
                </a:solidFill>
              </a:rPr>
              <a:t>MIRAR SI RESPON </a:t>
            </a:r>
            <a:endParaRPr lang="ca-ES" b="1" dirty="0">
              <a:solidFill>
                <a:schemeClr val="tx1"/>
              </a:solidFill>
            </a:endParaRPr>
          </a:p>
        </p:txBody>
      </p:sp>
      <p:sp>
        <p:nvSpPr>
          <p:cNvPr id="40" name="Redondear rectángulo de esquina del mismo lado 6"/>
          <p:cNvSpPr/>
          <p:nvPr/>
        </p:nvSpPr>
        <p:spPr>
          <a:xfrm>
            <a:off x="2000240" y="3595678"/>
            <a:ext cx="3643338" cy="357190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-114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ca-ES" b="1" dirty="0" smtClean="0">
                <a:solidFill>
                  <a:schemeClr val="tx1"/>
                </a:solidFill>
              </a:rPr>
              <a:t>CRIDAR AJUDA</a:t>
            </a:r>
            <a:r>
              <a:rPr lang="ca-ES" dirty="0" smtClean="0">
                <a:solidFill>
                  <a:schemeClr val="tx1"/>
                </a:solidFill>
              </a:rPr>
              <a:t>: Que algú ens ajudi!</a:t>
            </a:r>
            <a:endParaRPr lang="ca-ES" dirty="0">
              <a:solidFill>
                <a:schemeClr val="tx1"/>
              </a:solidFill>
            </a:endParaRPr>
          </a:p>
        </p:txBody>
      </p:sp>
      <p:sp>
        <p:nvSpPr>
          <p:cNvPr id="38" name="Redondear rectángulo de esquina del mismo lado 8"/>
          <p:cNvSpPr/>
          <p:nvPr/>
        </p:nvSpPr>
        <p:spPr>
          <a:xfrm>
            <a:off x="2000240" y="4738686"/>
            <a:ext cx="4572032" cy="1143008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-114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ca-ES" sz="1600" b="1" dirty="0" smtClean="0">
                <a:solidFill>
                  <a:schemeClr val="tx1"/>
                </a:solidFill>
              </a:rPr>
              <a:t>NO RESPIRA</a:t>
            </a:r>
            <a:r>
              <a:rPr lang="ca-ES" sz="1600" dirty="0" smtClean="0">
                <a:solidFill>
                  <a:schemeClr val="tx1"/>
                </a:solidFill>
              </a:rPr>
              <a:t>: BUSCAR DEA i AVISAR EQUIP DEA</a:t>
            </a:r>
          </a:p>
          <a:p>
            <a:pPr marL="457200" lvl="2" indent="-114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ca-ES" sz="1600" dirty="0" smtClean="0">
                <a:solidFill>
                  <a:schemeClr val="tx1"/>
                </a:solidFill>
              </a:rPr>
              <a:t>TRUCAR </a:t>
            </a:r>
            <a:r>
              <a:rPr lang="ca-ES" sz="1600" b="1" dirty="0" smtClean="0">
                <a:solidFill>
                  <a:schemeClr val="tx1"/>
                </a:solidFill>
              </a:rPr>
              <a:t>112</a:t>
            </a:r>
            <a:r>
              <a:rPr lang="ca-ES" sz="1600" dirty="0" smtClean="0">
                <a:solidFill>
                  <a:schemeClr val="tx1"/>
                </a:solidFill>
              </a:rPr>
              <a:t> I INFORMAR </a:t>
            </a:r>
          </a:p>
          <a:p>
            <a:pPr marL="457200" lvl="2" indent="-114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ca-ES" sz="1400" dirty="0" smtClean="0">
                <a:solidFill>
                  <a:schemeClr val="tx1"/>
                </a:solidFill>
              </a:rPr>
              <a:t>Si se’n té coneixement: Iniciar Reanimació cardiopulmonar (30 compressions:2 ventilacions</a:t>
            </a:r>
            <a:r>
              <a:rPr lang="ca-ES" sz="1600" dirty="0" smtClean="0">
                <a:solidFill>
                  <a:schemeClr val="tx1"/>
                </a:solidFill>
              </a:rPr>
              <a:t>) </a:t>
            </a:r>
          </a:p>
        </p:txBody>
      </p:sp>
      <p:sp>
        <p:nvSpPr>
          <p:cNvPr id="36" name="Redondear rectángulo de esquina del mismo lado 10"/>
          <p:cNvSpPr/>
          <p:nvPr/>
        </p:nvSpPr>
        <p:spPr>
          <a:xfrm>
            <a:off x="2000240" y="5953132"/>
            <a:ext cx="4643470" cy="1643074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-114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ca-ES" sz="1600" dirty="0" smtClean="0">
                <a:solidFill>
                  <a:schemeClr val="tx1"/>
                </a:solidFill>
              </a:rPr>
              <a:t>Obrir l’aparell i escoltar LES INSTRUCCIONS</a:t>
            </a:r>
            <a:endParaRPr lang="ca-ES" sz="1600" dirty="0">
              <a:solidFill>
                <a:schemeClr val="tx1"/>
              </a:solidFill>
            </a:endParaRPr>
          </a:p>
          <a:p>
            <a:pPr marL="0" lvl="1" indent="-114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ca-ES" sz="1600" b="1" dirty="0" smtClean="0">
                <a:solidFill>
                  <a:schemeClr val="tx1"/>
                </a:solidFill>
              </a:rPr>
              <a:t>SI  ÉS NEN &lt;8 ANYS MOURE PESTANYA!</a:t>
            </a:r>
            <a:endParaRPr lang="ca-ES" sz="1600" b="1" dirty="0">
              <a:solidFill>
                <a:schemeClr val="tx1"/>
              </a:solidFill>
            </a:endParaRPr>
          </a:p>
          <a:p>
            <a:pPr marL="0" lvl="1" indent="-114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ca-ES" sz="1600" dirty="0" smtClean="0">
                <a:solidFill>
                  <a:schemeClr val="tx1"/>
                </a:solidFill>
              </a:rPr>
              <a:t>Descobrir el pit de la víctima i posar-hi els elèctrodes</a:t>
            </a:r>
            <a:endParaRPr lang="ca-ES" sz="1600" dirty="0">
              <a:solidFill>
                <a:schemeClr val="tx1"/>
              </a:solidFill>
            </a:endParaRPr>
          </a:p>
          <a:p>
            <a:pPr marL="0" lvl="1" indent="-114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ca-ES" sz="1600" dirty="0" smtClean="0">
                <a:solidFill>
                  <a:schemeClr val="tx1"/>
                </a:solidFill>
              </a:rPr>
              <a:t>Quan l’aparell ens ho indiqui, </a:t>
            </a:r>
            <a:r>
              <a:rPr lang="ca-ES" sz="1600" b="1" dirty="0" smtClean="0">
                <a:solidFill>
                  <a:schemeClr val="tx1"/>
                </a:solidFill>
              </a:rPr>
              <a:t>ENS HEM D’APARTAR DE LA VÍCTIMA</a:t>
            </a:r>
            <a:r>
              <a:rPr lang="ca-ES" sz="1600" dirty="0" smtClean="0">
                <a:solidFill>
                  <a:schemeClr val="tx1"/>
                </a:solidFill>
              </a:rPr>
              <a:t> per tal que el DEA pugui analitzar el ritme cardíac i efectuar la descàrrega elèctrica</a:t>
            </a:r>
            <a:endParaRPr lang="ca-ES" sz="1600" dirty="0">
              <a:solidFill>
                <a:schemeClr val="tx1"/>
              </a:solidFill>
            </a:endParaRPr>
          </a:p>
        </p:txBody>
      </p:sp>
      <p:sp>
        <p:nvSpPr>
          <p:cNvPr id="34" name="Redondear rectángulo de esquina del mismo lado 12"/>
          <p:cNvSpPr/>
          <p:nvPr/>
        </p:nvSpPr>
        <p:spPr>
          <a:xfrm>
            <a:off x="2000240" y="8882090"/>
            <a:ext cx="4143404" cy="571504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99568" tIns="8890" rIns="8890" bIns="8890" numCol="1" spcCol="1270" anchor="ctr" anchorCtr="0">
            <a:noAutofit/>
          </a:bodyPr>
          <a:lstStyle/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ca-ES" sz="1400" kern="1200" noProof="0" dirty="0" smtClean="0">
                <a:solidFill>
                  <a:sysClr val="windowText" lastClr="000000"/>
                </a:solidFill>
              </a:rPr>
              <a:t>Col·locar en Posició Lateral, no deixar sol</a:t>
            </a:r>
            <a:endParaRPr lang="ca-ES" sz="1400" b="1" i="0" kern="1200" noProof="0" dirty="0">
              <a:solidFill>
                <a:sysClr val="windowText" lastClr="000000"/>
              </a:solidFill>
            </a:endParaRPr>
          </a:p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ca-ES" sz="1400" b="0" i="0" kern="1200" noProof="0" dirty="0" smtClean="0">
                <a:solidFill>
                  <a:sysClr val="windowText" lastClr="000000"/>
                </a:solidFill>
              </a:rPr>
              <a:t>Esperar els </a:t>
            </a:r>
            <a:r>
              <a:rPr lang="ca-ES" sz="1400" b="1" i="0" kern="1200" noProof="0" dirty="0" smtClean="0">
                <a:solidFill>
                  <a:sysClr val="windowText" lastClr="000000"/>
                </a:solidFill>
              </a:rPr>
              <a:t>SERVEIS MÈDICS / </a:t>
            </a:r>
            <a:r>
              <a:rPr lang="ca-ES" dirty="0" smtClean="0">
                <a:solidFill>
                  <a:schemeClr val="tx1"/>
                </a:solidFill>
              </a:rPr>
              <a:t>SEM</a:t>
            </a:r>
            <a:endParaRPr lang="ca-ES" sz="1400" b="1" i="0" kern="1200" noProof="0" dirty="0">
              <a:solidFill>
                <a:sysClr val="windowText" lastClr="000000"/>
              </a:solidFill>
            </a:endParaRPr>
          </a:p>
        </p:txBody>
      </p:sp>
      <p:sp>
        <p:nvSpPr>
          <p:cNvPr id="43" name="42 Llamada de flecha a la derecha"/>
          <p:cNvSpPr/>
          <p:nvPr/>
        </p:nvSpPr>
        <p:spPr>
          <a:xfrm>
            <a:off x="142852" y="8667776"/>
            <a:ext cx="1857388" cy="714380"/>
          </a:xfrm>
          <a:prstGeom prst="rightArrowCallout">
            <a:avLst>
              <a:gd name="adj1" fmla="val 55961"/>
              <a:gd name="adj2" fmla="val 50000"/>
              <a:gd name="adj3" fmla="val 47050"/>
              <a:gd name="adj4" fmla="val 75244"/>
            </a:avLst>
          </a:prstGeom>
          <a:ln/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2400" b="1" dirty="0" smtClean="0">
                <a:solidFill>
                  <a:sysClr val="windowText" lastClr="000000"/>
                </a:solidFill>
              </a:rPr>
              <a:t>RESPON /RESPIRA</a:t>
            </a:r>
            <a:endParaRPr lang="ca-ES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7" name="16 Llamada de flecha hacia abajo"/>
          <p:cNvSpPr/>
          <p:nvPr/>
        </p:nvSpPr>
        <p:spPr>
          <a:xfrm>
            <a:off x="142852" y="3595678"/>
            <a:ext cx="1714512" cy="785818"/>
          </a:xfrm>
          <a:prstGeom prst="downArrowCallout">
            <a:avLst>
              <a:gd name="adj1" fmla="val 29942"/>
              <a:gd name="adj2" fmla="val 25000"/>
              <a:gd name="adj3" fmla="val 36402"/>
              <a:gd name="adj4" fmla="val 49566"/>
            </a:avLst>
          </a:prstGeom>
          <a:ln/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2400" b="1" dirty="0" smtClean="0">
                <a:solidFill>
                  <a:schemeClr val="tx1"/>
                </a:solidFill>
              </a:rPr>
              <a:t>NO RESPON</a:t>
            </a:r>
            <a:endParaRPr lang="ca-ES" sz="2400" b="1" dirty="0">
              <a:solidFill>
                <a:schemeClr val="tx1"/>
              </a:solidFill>
            </a:endParaRPr>
          </a:p>
        </p:txBody>
      </p:sp>
      <p:sp>
        <p:nvSpPr>
          <p:cNvPr id="20" name="Redondear rectángulo de esquina del mismo lado 8"/>
          <p:cNvSpPr/>
          <p:nvPr/>
        </p:nvSpPr>
        <p:spPr>
          <a:xfrm>
            <a:off x="2000240" y="4024306"/>
            <a:ext cx="4572032" cy="64294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-114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ca-ES" sz="1600" b="1" dirty="0" smtClean="0">
                <a:solidFill>
                  <a:schemeClr val="tx1"/>
                </a:solidFill>
              </a:rPr>
              <a:t>SI RESPIRA:</a:t>
            </a:r>
            <a:endParaRPr lang="ca-ES" sz="1600" dirty="0" smtClean="0">
              <a:solidFill>
                <a:schemeClr val="tx1"/>
              </a:solidFill>
            </a:endParaRPr>
          </a:p>
          <a:p>
            <a:pPr marL="457200" lvl="2" indent="-114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itchFamily="34" charset="0"/>
              <a:buChar char="•"/>
            </a:pPr>
            <a:r>
              <a:rPr lang="ca-ES" sz="1600" dirty="0" smtClean="0">
                <a:solidFill>
                  <a:schemeClr val="tx1"/>
                </a:solidFill>
              </a:rPr>
              <a:t>Col·locar en Posició Lateral. No deixar sol. </a:t>
            </a:r>
            <a:r>
              <a:rPr lang="ca-ES" sz="1600" b="1" dirty="0" smtClean="0">
                <a:solidFill>
                  <a:schemeClr val="tx1"/>
                </a:solidFill>
              </a:rPr>
              <a:t>TRUCAR 112</a:t>
            </a:r>
          </a:p>
        </p:txBody>
      </p:sp>
      <p:sp>
        <p:nvSpPr>
          <p:cNvPr id="23" name="22 Llamada de flecha hacia abajo"/>
          <p:cNvSpPr/>
          <p:nvPr/>
        </p:nvSpPr>
        <p:spPr>
          <a:xfrm>
            <a:off x="2000240" y="7667644"/>
            <a:ext cx="4500594" cy="1214446"/>
          </a:xfrm>
          <a:prstGeom prst="downArrowCallout">
            <a:avLst>
              <a:gd name="adj1" fmla="val 54652"/>
              <a:gd name="adj2" fmla="val 55641"/>
              <a:gd name="adj3" fmla="val 13421"/>
              <a:gd name="adj4" fmla="val 83367"/>
            </a:avLst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-114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ca-ES" sz="1600" dirty="0" smtClean="0">
                <a:solidFill>
                  <a:schemeClr val="tx1"/>
                </a:solidFill>
              </a:rPr>
              <a:t>Seguir les instruccions del DEA</a:t>
            </a:r>
          </a:p>
          <a:p>
            <a:pPr marL="0" lvl="1" indent="-114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ca-ES" sz="1600" dirty="0" smtClean="0">
                <a:solidFill>
                  <a:schemeClr val="tx1"/>
                </a:solidFill>
              </a:rPr>
              <a:t>Si se’n té coneixement: Continuar amb Reanimació cardiopulmonar (30:2)  </a:t>
            </a:r>
          </a:p>
          <a:p>
            <a:pPr marL="0" lvl="1" indent="-114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ca-ES" sz="1600" dirty="0" smtClean="0">
                <a:solidFill>
                  <a:schemeClr val="tx1"/>
                </a:solidFill>
              </a:rPr>
              <a:t>L’aparell determina si calen noves descàrregues </a:t>
            </a:r>
            <a:endParaRPr lang="ca-ES" sz="1600" dirty="0">
              <a:solidFill>
                <a:schemeClr val="tx1"/>
              </a:solidFill>
            </a:endParaRPr>
          </a:p>
        </p:txBody>
      </p:sp>
      <p:pic>
        <p:nvPicPr>
          <p:cNvPr id="26" name="25 Imagen" descr="dea dins.jpg"/>
          <p:cNvPicPr>
            <a:picLocks noChangeAspect="1"/>
          </p:cNvPicPr>
          <p:nvPr/>
        </p:nvPicPr>
        <p:blipFill>
          <a:blip r:embed="rId7" cstate="print"/>
          <a:srcRect l="52247" t="70069" r="25928" b="12168"/>
          <a:stretch>
            <a:fillRect/>
          </a:stretch>
        </p:blipFill>
        <p:spPr>
          <a:xfrm>
            <a:off x="1142984" y="6596074"/>
            <a:ext cx="785818" cy="8572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7 Llamada de flecha hacia abajo"/>
          <p:cNvSpPr/>
          <p:nvPr/>
        </p:nvSpPr>
        <p:spPr>
          <a:xfrm>
            <a:off x="142852" y="3095612"/>
            <a:ext cx="1643074" cy="571504"/>
          </a:xfrm>
          <a:prstGeom prst="downArrowCallout">
            <a:avLst>
              <a:gd name="adj1" fmla="val 27883"/>
              <a:gd name="adj2" fmla="val 33649"/>
              <a:gd name="adj3" fmla="val 26764"/>
              <a:gd name="adj4" fmla="val 65884"/>
            </a:avLst>
          </a:prstGeom>
          <a:ln/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2400" b="1" dirty="0" smtClean="0">
                <a:solidFill>
                  <a:schemeClr val="tx1"/>
                </a:solidFill>
              </a:rPr>
              <a:t>VICTIMA</a:t>
            </a:r>
            <a:endParaRPr lang="ca-E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2542</TotalTime>
  <Words>178</Words>
  <Application>Microsoft Office PowerPoint</Application>
  <PresentationFormat>A4 (210 x 297 mm)</PresentationFormat>
  <Paragraphs>25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Emma</dc:creator>
  <cp:lastModifiedBy>Usuario</cp:lastModifiedBy>
  <cp:revision>13</cp:revision>
  <dcterms:created xsi:type="dcterms:W3CDTF">2012-10-15T12:37:21Z</dcterms:created>
  <dcterms:modified xsi:type="dcterms:W3CDTF">2012-12-11T20:09:57Z</dcterms:modified>
</cp:coreProperties>
</file>